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59" r:id="rId5"/>
    <p:sldId id="264" r:id="rId6"/>
    <p:sldId id="265" r:id="rId7"/>
    <p:sldId id="267" r:id="rId8"/>
  </p:sldIdLst>
  <p:sldSz cx="9144000" cy="6858000" type="screen4x3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147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40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001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187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854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504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534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036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19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692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31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209E-9928-4063-B230-82228A8AF7A6}" type="datetimeFigureOut">
              <a:rPr lang="sk-SK" smtClean="0"/>
              <a:t>10. 5. 2016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A317-5578-4A82-8E62-7287E03558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22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Users\7051x.ARBOR\Desktop\Nový priečinok (5)\IMG_78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57200" y="2924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Využitie </a:t>
            </a:r>
            <a:r>
              <a:rPr lang="sk-SK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steredu</a:t>
            </a:r>
            <a:endParaRPr lang="sk-SK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zelených strechách</a:t>
            </a:r>
            <a:endParaRPr lang="sk-SK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79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4006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Založenie pokusných plôch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august 2015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644008" y="530120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Na podklad </a:t>
            </a:r>
            <a:r>
              <a:rPr lang="sk-SK" dirty="0" err="1" smtClean="0">
                <a:solidFill>
                  <a:schemeClr val="bg1"/>
                </a:solidFill>
              </a:rPr>
              <a:t>steredových</a:t>
            </a:r>
            <a:r>
              <a:rPr lang="sk-SK" dirty="0" smtClean="0">
                <a:solidFill>
                  <a:schemeClr val="bg1"/>
                </a:solidFill>
              </a:rPr>
              <a:t> dosiek sa aplikovala len </a:t>
            </a:r>
            <a:r>
              <a:rPr lang="sk-SK" b="1" dirty="0" smtClean="0">
                <a:solidFill>
                  <a:schemeClr val="bg1"/>
                </a:solidFill>
              </a:rPr>
              <a:t>30mm</a:t>
            </a:r>
            <a:r>
              <a:rPr lang="sk-SK" dirty="0" smtClean="0">
                <a:solidFill>
                  <a:schemeClr val="bg1"/>
                </a:solidFill>
              </a:rPr>
              <a:t> vrstva strešného substrátu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Bez </a:t>
            </a:r>
            <a:r>
              <a:rPr lang="sk-SK" dirty="0" err="1" smtClean="0">
                <a:solidFill>
                  <a:schemeClr val="bg1"/>
                </a:solidFill>
              </a:rPr>
              <a:t>streredu</a:t>
            </a:r>
            <a:r>
              <a:rPr lang="sk-SK" dirty="0" smtClean="0">
                <a:solidFill>
                  <a:schemeClr val="bg1"/>
                </a:solidFill>
              </a:rPr>
              <a:t> až </a:t>
            </a:r>
            <a:r>
              <a:rPr lang="sk-SK" b="1" dirty="0" smtClean="0">
                <a:solidFill>
                  <a:schemeClr val="bg1"/>
                </a:solidFill>
              </a:rPr>
              <a:t>110mm</a:t>
            </a:r>
          </a:p>
        </p:txBody>
      </p:sp>
    </p:spTree>
    <p:extLst>
      <p:ext uri="{BB962C8B-B14F-4D97-AF65-F5344CB8AC3E}">
        <p14:creationId xmlns:p14="http://schemas.microsoft.com/office/powerpoint/2010/main" val="67658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5" name="Picture 2" descr="C:\Users\7051x.ARBOR\Desktop\Nový priečinok (5)\IMG_7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Členenie pokusných plôch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 august 2015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95536" y="1700808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23528" y="170080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smtClean="0">
                <a:solidFill>
                  <a:srgbClr val="FF0000"/>
                </a:solidFill>
              </a:rPr>
              <a:t>Porovnávacia plocha </a:t>
            </a:r>
            <a:r>
              <a:rPr lang="sk-SK" sz="1400" b="1" dirty="0" smtClean="0">
                <a:solidFill>
                  <a:srgbClr val="FF0000"/>
                </a:solidFill>
              </a:rPr>
              <a:t>so substrátom </a:t>
            </a:r>
            <a:r>
              <a:rPr lang="sk-SK" sz="1400" b="1" dirty="0" smtClean="0">
                <a:solidFill>
                  <a:schemeClr val="tx2"/>
                </a:solidFill>
              </a:rPr>
              <a:t>(110mm) </a:t>
            </a:r>
            <a:r>
              <a:rPr lang="sk-SK" sz="1400" b="1" dirty="0" smtClean="0">
                <a:solidFill>
                  <a:srgbClr val="FF0000"/>
                </a:solidFill>
              </a:rPr>
              <a:t>bez </a:t>
            </a:r>
            <a:r>
              <a:rPr lang="sk-SK" sz="1400" b="1" dirty="0" err="1" smtClean="0">
                <a:solidFill>
                  <a:srgbClr val="FF0000"/>
                </a:solidFill>
              </a:rPr>
              <a:t>steredu</a:t>
            </a:r>
            <a:endParaRPr lang="sk-SK" sz="1400" b="1" dirty="0">
              <a:solidFill>
                <a:srgbClr val="FF0000"/>
              </a:solidFill>
            </a:endParaRPr>
          </a:p>
        </p:txBody>
      </p:sp>
      <p:cxnSp>
        <p:nvCxnSpPr>
          <p:cNvPr id="9" name="Rovná spojovacia šípka 8"/>
          <p:cNvCxnSpPr>
            <a:stCxn id="5" idx="2"/>
          </p:cNvCxnSpPr>
          <p:nvPr/>
        </p:nvCxnSpPr>
        <p:spPr>
          <a:xfrm>
            <a:off x="1871700" y="2255677"/>
            <a:ext cx="0" cy="8132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3491880" y="1700808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3419872" y="170080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smtClean="0">
                <a:solidFill>
                  <a:srgbClr val="FF0000"/>
                </a:solidFill>
              </a:rPr>
              <a:t>Plocha </a:t>
            </a:r>
            <a:r>
              <a:rPr lang="sk-SK" sz="1400" b="1" dirty="0" smtClean="0">
                <a:solidFill>
                  <a:srgbClr val="FF0000"/>
                </a:solidFill>
              </a:rPr>
              <a:t>bez substrátu</a:t>
            </a:r>
            <a:endParaRPr lang="sk-SK" sz="1400" b="1" dirty="0" smtClean="0">
              <a:solidFill>
                <a:schemeClr val="tx2"/>
              </a:solidFill>
            </a:endParaRP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len </a:t>
            </a:r>
            <a:r>
              <a:rPr lang="sk-SK" sz="1400" b="1" dirty="0" err="1" smtClean="0">
                <a:solidFill>
                  <a:srgbClr val="FF0000"/>
                </a:solidFill>
              </a:rPr>
              <a:t>stered</a:t>
            </a:r>
            <a:r>
              <a:rPr lang="sk-SK" sz="1400" dirty="0" smtClean="0">
                <a:solidFill>
                  <a:srgbClr val="FF0000"/>
                </a:solidFill>
              </a:rPr>
              <a:t> </a:t>
            </a:r>
            <a:r>
              <a:rPr lang="sk-SK" sz="1400" b="1" dirty="0" smtClean="0">
                <a:solidFill>
                  <a:schemeClr val="tx2"/>
                </a:solidFill>
              </a:rPr>
              <a:t>(80+50mm)</a:t>
            </a:r>
            <a:endParaRPr lang="sk-SK" sz="1400" b="1" dirty="0">
              <a:solidFill>
                <a:schemeClr val="tx2"/>
              </a:solidFill>
            </a:endParaRPr>
          </a:p>
        </p:txBody>
      </p:sp>
      <p:cxnSp>
        <p:nvCxnSpPr>
          <p:cNvPr id="13" name="Rovná spojovacia šípka 12"/>
          <p:cNvCxnSpPr>
            <a:stCxn id="11" idx="2"/>
          </p:cNvCxnSpPr>
          <p:nvPr/>
        </p:nvCxnSpPr>
        <p:spPr>
          <a:xfrm>
            <a:off x="4968044" y="2255677"/>
            <a:ext cx="0" cy="8132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ĺžnik 16"/>
          <p:cNvSpPr/>
          <p:nvPr/>
        </p:nvSpPr>
        <p:spPr>
          <a:xfrm>
            <a:off x="3491880" y="4293096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/>
          <p:cNvSpPr txBox="1"/>
          <p:nvPr/>
        </p:nvSpPr>
        <p:spPr>
          <a:xfrm>
            <a:off x="3419872" y="42930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 smtClean="0">
                <a:solidFill>
                  <a:srgbClr val="FF0000"/>
                </a:solidFill>
              </a:rPr>
              <a:t>Plocha </a:t>
            </a:r>
            <a:r>
              <a:rPr lang="sk-SK" sz="1400" b="1" dirty="0" smtClean="0">
                <a:solidFill>
                  <a:srgbClr val="FF0000"/>
                </a:solidFill>
              </a:rPr>
              <a:t>so substrátom </a:t>
            </a:r>
            <a:r>
              <a:rPr lang="sk-SK" sz="1400" b="1" dirty="0" smtClean="0">
                <a:solidFill>
                  <a:schemeClr val="tx2"/>
                </a:solidFill>
              </a:rPr>
              <a:t>(30mm)</a:t>
            </a: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a so </a:t>
            </a:r>
            <a:r>
              <a:rPr lang="sk-SK" sz="1400" b="1" dirty="0" err="1" smtClean="0">
                <a:solidFill>
                  <a:srgbClr val="FF0000"/>
                </a:solidFill>
              </a:rPr>
              <a:t>steredom</a:t>
            </a:r>
            <a:r>
              <a:rPr lang="sk-SK" sz="1400" dirty="0" smtClean="0">
                <a:solidFill>
                  <a:srgbClr val="FF0000"/>
                </a:solidFill>
              </a:rPr>
              <a:t> </a:t>
            </a:r>
            <a:r>
              <a:rPr lang="sk-SK" sz="1400" b="1" dirty="0" smtClean="0">
                <a:solidFill>
                  <a:schemeClr val="tx2"/>
                </a:solidFill>
              </a:rPr>
              <a:t>(80mm)</a:t>
            </a:r>
            <a:endParaRPr lang="sk-SK" sz="1400" b="1" dirty="0">
              <a:solidFill>
                <a:schemeClr val="tx2"/>
              </a:solidFill>
            </a:endParaRPr>
          </a:p>
        </p:txBody>
      </p:sp>
      <p:cxnSp>
        <p:nvCxnSpPr>
          <p:cNvPr id="19" name="Rovná spojovacia šípka 18"/>
          <p:cNvCxnSpPr>
            <a:stCxn id="17" idx="2"/>
          </p:cNvCxnSpPr>
          <p:nvPr/>
        </p:nvCxnSpPr>
        <p:spPr>
          <a:xfrm>
            <a:off x="4968044" y="4847965"/>
            <a:ext cx="0" cy="8132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63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" name="Picture 2" descr="C:\Users\7051x.ARBOR\Desktop\Nový priečinok (5)\IMG_7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po mesiaci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september 2015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796136" y="1700808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724128" y="170080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substrát</a:t>
            </a:r>
            <a:r>
              <a:rPr lang="sk-SK" sz="1400" dirty="0" smtClean="0">
                <a:solidFill>
                  <a:srgbClr val="FF0000"/>
                </a:solidFill>
              </a:rPr>
              <a:t> (bez </a:t>
            </a:r>
            <a:r>
              <a:rPr lang="sk-SK" sz="1400" dirty="0" err="1" smtClean="0">
                <a:solidFill>
                  <a:srgbClr val="FF0000"/>
                </a:solidFill>
              </a:rPr>
              <a:t>steredu</a:t>
            </a:r>
            <a:r>
              <a:rPr lang="sk-SK" sz="14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 + odrezky / </a:t>
            </a:r>
            <a:r>
              <a:rPr lang="sk-SK" sz="1400" b="1" dirty="0" err="1" smtClean="0">
                <a:solidFill>
                  <a:srgbClr val="FF0000"/>
                </a:solidFill>
              </a:rPr>
              <a:t>rozchodníkový</a:t>
            </a:r>
            <a:r>
              <a:rPr lang="sk-SK" sz="1400" b="1" dirty="0" smtClean="0">
                <a:solidFill>
                  <a:srgbClr val="FF0000"/>
                </a:solidFill>
              </a:rPr>
              <a:t> koberec</a:t>
            </a:r>
            <a:endParaRPr lang="sk-SK" sz="1400" b="1" dirty="0">
              <a:solidFill>
                <a:srgbClr val="FF0000"/>
              </a:solidFill>
            </a:endParaRPr>
          </a:p>
        </p:txBody>
      </p:sp>
      <p:cxnSp>
        <p:nvCxnSpPr>
          <p:cNvPr id="9" name="Rovná spojovacia šípka 8"/>
          <p:cNvCxnSpPr>
            <a:stCxn id="5" idx="2"/>
          </p:cNvCxnSpPr>
          <p:nvPr/>
        </p:nvCxnSpPr>
        <p:spPr>
          <a:xfrm>
            <a:off x="7272300" y="2255677"/>
            <a:ext cx="0" cy="7412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1835696" y="1700808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1763688" y="170080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err="1" smtClean="0">
                <a:solidFill>
                  <a:srgbClr val="FF0000"/>
                </a:solidFill>
              </a:rPr>
              <a:t>stered</a:t>
            </a:r>
            <a:r>
              <a:rPr lang="sk-SK" sz="1400" b="1" dirty="0" smtClean="0">
                <a:solidFill>
                  <a:srgbClr val="FF0000"/>
                </a:solidFill>
              </a:rPr>
              <a:t> </a:t>
            </a:r>
            <a:r>
              <a:rPr lang="sk-SK" sz="1400" dirty="0" smtClean="0">
                <a:solidFill>
                  <a:srgbClr val="FF0000"/>
                </a:solidFill>
              </a:rPr>
              <a:t>(bez substrátu)</a:t>
            </a:r>
            <a:endParaRPr lang="sk-SK" sz="1400" b="1" dirty="0" smtClean="0">
              <a:solidFill>
                <a:schemeClr val="tx2"/>
              </a:solidFill>
            </a:endParaRP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+ odrezky / </a:t>
            </a:r>
            <a:r>
              <a:rPr lang="sk-SK" sz="1400" b="1" dirty="0" err="1" smtClean="0">
                <a:solidFill>
                  <a:srgbClr val="FF0000"/>
                </a:solidFill>
              </a:rPr>
              <a:t>rozchodníkový</a:t>
            </a:r>
            <a:r>
              <a:rPr lang="sk-SK" sz="1400" b="1" dirty="0" smtClean="0">
                <a:solidFill>
                  <a:srgbClr val="FF0000"/>
                </a:solidFill>
              </a:rPr>
              <a:t> koberec</a:t>
            </a:r>
            <a:endParaRPr lang="sk-SK" sz="1400" b="1" dirty="0">
              <a:solidFill>
                <a:schemeClr val="tx2"/>
              </a:solidFill>
            </a:endParaRPr>
          </a:p>
        </p:txBody>
      </p:sp>
      <p:cxnSp>
        <p:nvCxnSpPr>
          <p:cNvPr id="13" name="Rovná spojovacia šípka 12"/>
          <p:cNvCxnSpPr>
            <a:stCxn id="11" idx="2"/>
          </p:cNvCxnSpPr>
          <p:nvPr/>
        </p:nvCxnSpPr>
        <p:spPr>
          <a:xfrm>
            <a:off x="3311860" y="2255677"/>
            <a:ext cx="0" cy="40664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ĺžnik 16"/>
          <p:cNvSpPr/>
          <p:nvPr/>
        </p:nvSpPr>
        <p:spPr>
          <a:xfrm>
            <a:off x="2987824" y="3933056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/>
          <p:cNvSpPr txBox="1"/>
          <p:nvPr/>
        </p:nvSpPr>
        <p:spPr>
          <a:xfrm>
            <a:off x="2915816" y="39330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err="1" smtClean="0">
                <a:solidFill>
                  <a:srgbClr val="FF0000"/>
                </a:solidFill>
              </a:rPr>
              <a:t>Stered</a:t>
            </a:r>
            <a:r>
              <a:rPr lang="sk-SK" sz="1400" b="1" dirty="0" smtClean="0">
                <a:solidFill>
                  <a:srgbClr val="FF0000"/>
                </a:solidFill>
              </a:rPr>
              <a:t> so substrátom</a:t>
            </a:r>
            <a:endParaRPr lang="sk-SK" sz="1400" b="1" dirty="0" smtClean="0">
              <a:solidFill>
                <a:schemeClr val="tx2"/>
              </a:solidFill>
            </a:endParaRP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+ odrezky / </a:t>
            </a:r>
            <a:r>
              <a:rPr lang="sk-SK" sz="1400" b="1" dirty="0" err="1" smtClean="0">
                <a:solidFill>
                  <a:srgbClr val="FF0000"/>
                </a:solidFill>
              </a:rPr>
              <a:t>rozchodníkový</a:t>
            </a:r>
            <a:r>
              <a:rPr lang="sk-SK" sz="1400" b="1" dirty="0" smtClean="0">
                <a:solidFill>
                  <a:srgbClr val="FF0000"/>
                </a:solidFill>
              </a:rPr>
              <a:t> koberec</a:t>
            </a:r>
            <a:endParaRPr lang="sk-SK" sz="1400" b="1" dirty="0">
              <a:solidFill>
                <a:schemeClr val="tx2"/>
              </a:solidFill>
            </a:endParaRPr>
          </a:p>
        </p:txBody>
      </p:sp>
      <p:cxnSp>
        <p:nvCxnSpPr>
          <p:cNvPr id="19" name="Rovná spojovacia šípka 18"/>
          <p:cNvCxnSpPr>
            <a:stCxn id="17" idx="2"/>
          </p:cNvCxnSpPr>
          <p:nvPr/>
        </p:nvCxnSpPr>
        <p:spPr>
          <a:xfrm>
            <a:off x="4463988" y="4487925"/>
            <a:ext cx="0" cy="8132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/>
          <p:cNvCxnSpPr/>
          <p:nvPr/>
        </p:nvCxnSpPr>
        <p:spPr>
          <a:xfrm>
            <a:off x="3491880" y="2458997"/>
            <a:ext cx="5652120" cy="10420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nica 24"/>
          <p:cNvCxnSpPr/>
          <p:nvPr/>
        </p:nvCxnSpPr>
        <p:spPr>
          <a:xfrm>
            <a:off x="1763688" y="2708920"/>
            <a:ext cx="6192688" cy="19442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33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7051x.ARBOR\Desktop\Nový priečinok (5)\IMG_78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 po siedmych mesiacoch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marec 2016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796136" y="1700808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724128" y="170080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substrát</a:t>
            </a:r>
            <a:r>
              <a:rPr lang="sk-SK" sz="1400" dirty="0" smtClean="0">
                <a:solidFill>
                  <a:srgbClr val="FF0000"/>
                </a:solidFill>
              </a:rPr>
              <a:t> (bez </a:t>
            </a:r>
            <a:r>
              <a:rPr lang="sk-SK" sz="1400" dirty="0" err="1" smtClean="0">
                <a:solidFill>
                  <a:srgbClr val="FF0000"/>
                </a:solidFill>
              </a:rPr>
              <a:t>steredu</a:t>
            </a:r>
            <a:r>
              <a:rPr lang="sk-SK" sz="14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 + odrezky / </a:t>
            </a:r>
            <a:r>
              <a:rPr lang="sk-SK" sz="1400" b="1" dirty="0" err="1" smtClean="0">
                <a:solidFill>
                  <a:srgbClr val="FF0000"/>
                </a:solidFill>
              </a:rPr>
              <a:t>rozchodníkový</a:t>
            </a:r>
            <a:r>
              <a:rPr lang="sk-SK" sz="1400" b="1" dirty="0" smtClean="0">
                <a:solidFill>
                  <a:srgbClr val="FF0000"/>
                </a:solidFill>
              </a:rPr>
              <a:t> koberec</a:t>
            </a:r>
            <a:endParaRPr lang="sk-SK" sz="1400" b="1" dirty="0">
              <a:solidFill>
                <a:srgbClr val="FF0000"/>
              </a:solidFill>
            </a:endParaRPr>
          </a:p>
        </p:txBody>
      </p:sp>
      <p:cxnSp>
        <p:nvCxnSpPr>
          <p:cNvPr id="9" name="Rovná spojovacia šípka 8"/>
          <p:cNvCxnSpPr>
            <a:stCxn id="5" idx="2"/>
          </p:cNvCxnSpPr>
          <p:nvPr/>
        </p:nvCxnSpPr>
        <p:spPr>
          <a:xfrm>
            <a:off x="7272300" y="2255677"/>
            <a:ext cx="0" cy="8852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1187624" y="1628800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1115616" y="162880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err="1" smtClean="0">
                <a:solidFill>
                  <a:srgbClr val="FF0000"/>
                </a:solidFill>
              </a:rPr>
              <a:t>stered</a:t>
            </a:r>
            <a:r>
              <a:rPr lang="sk-SK" sz="1400" b="1" dirty="0" smtClean="0">
                <a:solidFill>
                  <a:srgbClr val="FF0000"/>
                </a:solidFill>
              </a:rPr>
              <a:t> </a:t>
            </a:r>
            <a:r>
              <a:rPr lang="sk-SK" sz="1400" dirty="0" smtClean="0">
                <a:solidFill>
                  <a:srgbClr val="FF0000"/>
                </a:solidFill>
              </a:rPr>
              <a:t>(bez substrátu)</a:t>
            </a:r>
            <a:endParaRPr lang="sk-SK" sz="1400" b="1" dirty="0" smtClean="0">
              <a:solidFill>
                <a:schemeClr val="tx2"/>
              </a:solidFill>
            </a:endParaRP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+ odrezky / </a:t>
            </a:r>
            <a:r>
              <a:rPr lang="sk-SK" sz="1400" b="1" dirty="0" err="1" smtClean="0">
                <a:solidFill>
                  <a:srgbClr val="FF0000"/>
                </a:solidFill>
              </a:rPr>
              <a:t>rozchodníkový</a:t>
            </a:r>
            <a:r>
              <a:rPr lang="sk-SK" sz="1400" b="1" dirty="0" smtClean="0">
                <a:solidFill>
                  <a:srgbClr val="FF0000"/>
                </a:solidFill>
              </a:rPr>
              <a:t> koberec</a:t>
            </a:r>
            <a:endParaRPr lang="sk-SK" sz="1400" b="1" dirty="0">
              <a:solidFill>
                <a:schemeClr val="tx2"/>
              </a:solidFill>
            </a:endParaRPr>
          </a:p>
        </p:txBody>
      </p:sp>
      <p:cxnSp>
        <p:nvCxnSpPr>
          <p:cNvPr id="13" name="Rovná spojovacia šípka 12"/>
          <p:cNvCxnSpPr>
            <a:stCxn id="11" idx="2"/>
          </p:cNvCxnSpPr>
          <p:nvPr/>
        </p:nvCxnSpPr>
        <p:spPr>
          <a:xfrm>
            <a:off x="2663788" y="2183669"/>
            <a:ext cx="0" cy="66926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ĺžnik 16"/>
          <p:cNvSpPr/>
          <p:nvPr/>
        </p:nvSpPr>
        <p:spPr>
          <a:xfrm>
            <a:off x="2987824" y="3933056"/>
            <a:ext cx="2952328" cy="55486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/>
          <p:cNvSpPr txBox="1"/>
          <p:nvPr/>
        </p:nvSpPr>
        <p:spPr>
          <a:xfrm>
            <a:off x="2915816" y="393305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err="1" smtClean="0">
                <a:solidFill>
                  <a:srgbClr val="FF0000"/>
                </a:solidFill>
              </a:rPr>
              <a:t>Stered</a:t>
            </a:r>
            <a:r>
              <a:rPr lang="sk-SK" sz="1400" b="1" dirty="0" smtClean="0">
                <a:solidFill>
                  <a:srgbClr val="FF0000"/>
                </a:solidFill>
              </a:rPr>
              <a:t> so substrátom</a:t>
            </a:r>
            <a:endParaRPr lang="sk-SK" sz="1400" b="1" dirty="0" smtClean="0">
              <a:solidFill>
                <a:schemeClr val="tx2"/>
              </a:solidFill>
            </a:endParaRPr>
          </a:p>
          <a:p>
            <a:pPr algn="ctr"/>
            <a:r>
              <a:rPr lang="sk-SK" sz="1400" b="1" dirty="0" smtClean="0">
                <a:solidFill>
                  <a:srgbClr val="FF0000"/>
                </a:solidFill>
              </a:rPr>
              <a:t>+ odrezky / </a:t>
            </a:r>
            <a:r>
              <a:rPr lang="sk-SK" sz="1400" b="1" dirty="0" err="1" smtClean="0">
                <a:solidFill>
                  <a:srgbClr val="FF0000"/>
                </a:solidFill>
              </a:rPr>
              <a:t>rozchodníkový</a:t>
            </a:r>
            <a:r>
              <a:rPr lang="sk-SK" sz="1400" b="1" dirty="0" smtClean="0">
                <a:solidFill>
                  <a:srgbClr val="FF0000"/>
                </a:solidFill>
              </a:rPr>
              <a:t> koberec</a:t>
            </a:r>
            <a:endParaRPr lang="sk-SK" sz="1400" b="1" dirty="0">
              <a:solidFill>
                <a:schemeClr val="tx2"/>
              </a:solidFill>
            </a:endParaRPr>
          </a:p>
        </p:txBody>
      </p:sp>
      <p:cxnSp>
        <p:nvCxnSpPr>
          <p:cNvPr id="19" name="Rovná spojovacia šípka 18"/>
          <p:cNvCxnSpPr>
            <a:stCxn id="17" idx="2"/>
          </p:cNvCxnSpPr>
          <p:nvPr/>
        </p:nvCxnSpPr>
        <p:spPr>
          <a:xfrm>
            <a:off x="4463988" y="4487925"/>
            <a:ext cx="0" cy="8132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nica 21"/>
          <p:cNvCxnSpPr/>
          <p:nvPr/>
        </p:nvCxnSpPr>
        <p:spPr>
          <a:xfrm>
            <a:off x="2915816" y="2564904"/>
            <a:ext cx="6228184" cy="10801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/>
          <p:cNvCxnSpPr/>
          <p:nvPr/>
        </p:nvCxnSpPr>
        <p:spPr>
          <a:xfrm>
            <a:off x="1187624" y="2852936"/>
            <a:ext cx="7704856" cy="204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20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 descr="C:\Users\7051x.ARBOR\Desktop\Nový priečinok (5)\IMG_7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779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Čiastkové vyhodnotenie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máj 2016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899592" y="2204864"/>
            <a:ext cx="7344816" cy="12961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894323" y="2402885"/>
            <a:ext cx="7350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>
                <a:solidFill>
                  <a:srgbClr val="FF0000"/>
                </a:solidFill>
              </a:rPr>
              <a:t>Stered</a:t>
            </a:r>
            <a:r>
              <a:rPr lang="sk-SK" sz="2800" b="1" dirty="0" smtClean="0">
                <a:solidFill>
                  <a:srgbClr val="FF0000"/>
                </a:solidFill>
              </a:rPr>
              <a:t> vykazuje porovnateľné výsledky ako klasické systémy so strešným substrátom</a:t>
            </a:r>
            <a:endParaRPr lang="sk-SK" sz="2800" b="1" dirty="0">
              <a:solidFill>
                <a:schemeClr val="tx2"/>
              </a:solidFill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904861" y="3789040"/>
            <a:ext cx="7344816" cy="129614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BlokTextu 20"/>
          <p:cNvSpPr txBox="1"/>
          <p:nvPr/>
        </p:nvSpPr>
        <p:spPr>
          <a:xfrm>
            <a:off x="899592" y="3987061"/>
            <a:ext cx="7350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solidFill>
                  <a:srgbClr val="FF0000"/>
                </a:solidFill>
              </a:rPr>
              <a:t>Optimálne riešenie sa zatiaľ javí kombinácia</a:t>
            </a:r>
          </a:p>
          <a:p>
            <a:pPr algn="ctr"/>
            <a:r>
              <a:rPr lang="sk-SK" sz="2800" b="1" dirty="0" err="1" smtClean="0">
                <a:solidFill>
                  <a:srgbClr val="FF0000"/>
                </a:solidFill>
              </a:rPr>
              <a:t>stered</a:t>
            </a:r>
            <a:r>
              <a:rPr lang="sk-SK" sz="2800" b="1" dirty="0" smtClean="0">
                <a:solidFill>
                  <a:srgbClr val="FF0000"/>
                </a:solidFill>
              </a:rPr>
              <a:t> + minimálna (30mm) vrstva substrátu </a:t>
            </a:r>
            <a:endParaRPr lang="sk-SK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9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 descr="C:\Users\7051x.ARBOR\Desktop\Nový priečinok (5)\IMG_78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779"/>
            <a:ext cx="9144000" cy="54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použitia </a:t>
            </a:r>
            <a:r>
              <a:rPr lang="sk-S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steredu</a:t>
            </a:r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zelených strechách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904861" y="2132856"/>
            <a:ext cx="7344816" cy="830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894323" y="2132857"/>
            <a:ext cx="7350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</a:rPr>
              <a:t>Plnohodnotná náhrada klasických systémov</a:t>
            </a:r>
          </a:p>
          <a:p>
            <a:pPr algn="ctr"/>
            <a:r>
              <a:rPr lang="sk-SK" sz="2400" b="1" dirty="0" smtClean="0">
                <a:solidFill>
                  <a:srgbClr val="FF0000"/>
                </a:solidFill>
              </a:rPr>
              <a:t>so strešným substrátom</a:t>
            </a:r>
            <a:endParaRPr lang="sk-SK" sz="2400" b="1" dirty="0">
              <a:solidFill>
                <a:schemeClr val="tx2"/>
              </a:solidFill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910130" y="3140968"/>
            <a:ext cx="7344816" cy="830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899592" y="3140968"/>
            <a:ext cx="7350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</a:rPr>
              <a:t>Jednoduchšia aplikácia </a:t>
            </a:r>
            <a:r>
              <a:rPr lang="sk-SK" sz="2400" b="1" dirty="0" err="1" smtClean="0">
                <a:solidFill>
                  <a:srgbClr val="FF0000"/>
                </a:solidFill>
              </a:rPr>
              <a:t>steredových</a:t>
            </a:r>
            <a:r>
              <a:rPr lang="sk-SK" sz="2400" b="1" dirty="0" smtClean="0">
                <a:solidFill>
                  <a:srgbClr val="FF0000"/>
                </a:solidFill>
              </a:rPr>
              <a:t> dosiek v porovnaní</a:t>
            </a:r>
          </a:p>
          <a:p>
            <a:pPr algn="ctr"/>
            <a:r>
              <a:rPr lang="sk-SK" sz="2400" b="1" dirty="0" smtClean="0">
                <a:solidFill>
                  <a:srgbClr val="FF0000"/>
                </a:solidFill>
              </a:rPr>
              <a:t>s výkonom nástreku strešného substrátu</a:t>
            </a:r>
            <a:endParaRPr lang="sk-SK" sz="2400" b="1" dirty="0">
              <a:solidFill>
                <a:schemeClr val="tx2"/>
              </a:solidFill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910130" y="4149080"/>
            <a:ext cx="7344816" cy="830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/>
          <p:cNvSpPr txBox="1"/>
          <p:nvPr/>
        </p:nvSpPr>
        <p:spPr>
          <a:xfrm>
            <a:off x="899592" y="4149081"/>
            <a:ext cx="7350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</a:rPr>
              <a:t>Ekonomický efekt</a:t>
            </a:r>
          </a:p>
          <a:p>
            <a:pPr algn="ctr"/>
            <a:r>
              <a:rPr lang="sk-SK" sz="2400" dirty="0" smtClean="0">
                <a:solidFill>
                  <a:srgbClr val="FF0000"/>
                </a:solidFill>
              </a:rPr>
              <a:t>(finančná úspora)</a:t>
            </a:r>
            <a:endParaRPr lang="sk-SK" sz="2400" dirty="0">
              <a:solidFill>
                <a:schemeClr val="tx2"/>
              </a:solidFill>
            </a:endParaRPr>
          </a:p>
        </p:txBody>
      </p:sp>
      <p:sp>
        <p:nvSpPr>
          <p:cNvPr id="18" name="Obdĺžnik 17"/>
          <p:cNvSpPr/>
          <p:nvPr/>
        </p:nvSpPr>
        <p:spPr>
          <a:xfrm>
            <a:off x="910130" y="5229200"/>
            <a:ext cx="7344816" cy="126304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BlokTextu 18"/>
          <p:cNvSpPr txBox="1"/>
          <p:nvPr/>
        </p:nvSpPr>
        <p:spPr>
          <a:xfrm>
            <a:off x="899592" y="5268110"/>
            <a:ext cx="735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</a:rPr>
              <a:t>Ekologický aspekt</a:t>
            </a:r>
          </a:p>
          <a:p>
            <a:pPr algn="ctr"/>
            <a:r>
              <a:rPr lang="sk-SK" sz="2400" dirty="0" smtClean="0">
                <a:solidFill>
                  <a:srgbClr val="FF0000"/>
                </a:solidFill>
              </a:rPr>
              <a:t>(použitie recyklovaného </a:t>
            </a:r>
            <a:r>
              <a:rPr lang="sk-SK" sz="2400" dirty="0" smtClean="0">
                <a:solidFill>
                  <a:srgbClr val="FF0000"/>
                </a:solidFill>
              </a:rPr>
              <a:t>materiálu,</a:t>
            </a:r>
            <a:endParaRPr lang="sk-SK" sz="2400" dirty="0" smtClean="0">
              <a:solidFill>
                <a:srgbClr val="FF0000"/>
              </a:solidFill>
            </a:endParaRPr>
          </a:p>
          <a:p>
            <a:pPr algn="ctr"/>
            <a:r>
              <a:rPr lang="sk-SK" sz="2400" dirty="0" smtClean="0">
                <a:solidFill>
                  <a:srgbClr val="FF0000"/>
                </a:solidFill>
              </a:rPr>
              <a:t>pozitívna vodná bilancia</a:t>
            </a:r>
            <a:endParaRPr lang="sk-SK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6559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186</Words>
  <Application>Microsoft Office PowerPoint</Application>
  <PresentationFormat>Prezentácia na obrazovke (4:3)</PresentationFormat>
  <Paragraphs>39</Paragraphs>
  <Slides>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8" baseType="lpstr">
      <vt:lpstr>Motív Office</vt:lpstr>
      <vt:lpstr>Prezentácia programu PowerPoint</vt:lpstr>
      <vt:lpstr>Založenie pokusných plôch 20. august 2015</vt:lpstr>
      <vt:lpstr>Členenie pokusných plôch 21. august 2015</vt:lpstr>
      <vt:lpstr>Kontrola po mesiaci 11. september 2015</vt:lpstr>
      <vt:lpstr>Kontrola po siedmych mesiacoch 7. marec 2016</vt:lpstr>
      <vt:lpstr>Čiastkové vyhodnotenie 5. máj 2016</vt:lpstr>
      <vt:lpstr>Výhody použitia steredu na zelených strechách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ARBOR, Richard Vreštiak</dc:creator>
  <cp:lastModifiedBy>ARBOR, Richard Vreštiak</cp:lastModifiedBy>
  <cp:revision>17</cp:revision>
  <cp:lastPrinted>2016-05-10T11:27:19Z</cp:lastPrinted>
  <dcterms:created xsi:type="dcterms:W3CDTF">2016-05-10T06:29:46Z</dcterms:created>
  <dcterms:modified xsi:type="dcterms:W3CDTF">2016-05-10T11:39:15Z</dcterms:modified>
</cp:coreProperties>
</file>